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2" r:id="rId2"/>
    <p:sldId id="271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737" autoAdjust="0"/>
  </p:normalViewPr>
  <p:slideViewPr>
    <p:cSldViewPr>
      <p:cViewPr>
        <p:scale>
          <a:sx n="68" d="100"/>
          <a:sy n="68" d="100"/>
        </p:scale>
        <p:origin x="-114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D028055-1D3B-4EEA-B5C7-D8DDBA970B45}" type="datetimeFigureOut">
              <a:rPr lang="ja-JP" altLang="en-US"/>
              <a:pPr>
                <a:defRPr/>
              </a:pPr>
              <a:t>2011/10/18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D494D21-4732-4FF4-9263-EF3A22CC110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3817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150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D40681F-4ACC-4FCC-9BB2-0F58CBE0542F}" type="slidenum">
              <a:rPr lang="ja-JP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8154-CF1A-4F49-9CE4-831D321C7EC1}" type="datetime1">
              <a:rPr lang="ja-JP" altLang="en-US"/>
              <a:pPr>
                <a:defRPr/>
              </a:pPr>
              <a:t>2011/10/18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4410E-4C0D-4DF8-AC0B-97D55E34CDCF}" type="slidenum">
              <a:rPr lang="ja-JP" altLang="en-US"/>
              <a:pPr>
                <a:defRPr/>
              </a:pPr>
              <a:t>‹#›</a:t>
            </a:fld>
            <a:r>
              <a:rPr lang="en-US" altLang="ja-JP" dirty="0"/>
              <a:t>/17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85BEF-39E6-401B-A2CB-3FA73ADD5F1D}" type="slidenum">
              <a:rPr lang="ja-JP" altLang="en-US"/>
              <a:pPr>
                <a:defRPr/>
              </a:pPr>
              <a:t>‹#›</a:t>
            </a:fld>
            <a:r>
              <a:rPr lang="en-US" altLang="ja-JP" dirty="0"/>
              <a:t>/17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1553836"/>
      </p:ext>
    </p:extLst>
  </p:cSld>
  <p:clrMapOvr>
    <a:masterClrMapping/>
  </p:clrMapOvr>
  <p:transition spd="slow" advClick="0" advTm="8000">
    <p:push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1501DCE-3000-4952-8ADD-F91432E16F95}" type="datetime1">
              <a:rPr lang="ja-JP" altLang="en-US"/>
              <a:pPr>
                <a:defRPr/>
              </a:pPr>
              <a:t>2011/10/18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4CFFDCB-734B-45E5-B76B-9074A9738FF1}" type="slidenum">
              <a:rPr lang="ja-JP" altLang="en-US"/>
              <a:pPr>
                <a:defRPr/>
              </a:pPr>
              <a:t>‹#›</a:t>
            </a:fld>
            <a:r>
              <a:rPr lang="en-US" altLang="ja-JP" dirty="0"/>
              <a:t>/17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ransition spd="slow" advClick="0" advTm="8000">
    <p:push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slide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613" y="-455613"/>
            <a:ext cx="10055226" cy="777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250825" y="3933825"/>
            <a:ext cx="8642350" cy="20875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5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国際オープンアクセス</a:t>
            </a:r>
            <a:r>
              <a:rPr lang="en-US" altLang="ja-JP" sz="5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/>
            </a:r>
            <a:br>
              <a:rPr lang="en-US" altLang="ja-JP" sz="5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</a:br>
            <a:r>
              <a:rPr lang="ja-JP" altLang="en-US" sz="5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ウィーク</a:t>
            </a:r>
            <a:br>
              <a:rPr lang="ja-JP" altLang="en-US" sz="5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</a:br>
            <a:r>
              <a:rPr lang="en-US" altLang="ja-JP" sz="5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2011.10.24 - 10.30</a:t>
            </a:r>
            <a:endParaRPr lang="ja-JP" altLang="en-US" sz="5400" dirty="0">
              <a:solidFill>
                <a:schemeClr val="accent6">
                  <a:lumMod val="20000"/>
                  <a:lumOff val="80000"/>
                </a:schemeClr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4" name="タイトル 5"/>
          <p:cNvSpPr txBox="1">
            <a:spLocks/>
          </p:cNvSpPr>
          <p:nvPr/>
        </p:nvSpPr>
        <p:spPr>
          <a:xfrm>
            <a:off x="4787900" y="-227013"/>
            <a:ext cx="4679950" cy="8366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紙芝居まであと→      秒</a:t>
            </a:r>
            <a:endParaRPr lang="ja-JP" altLang="en-US" sz="2800" dirty="0">
              <a:solidFill>
                <a:schemeClr val="accent6">
                  <a:lumMod val="20000"/>
                  <a:lumOff val="80000"/>
                </a:schemeClr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8" name="タイトル 5"/>
          <p:cNvSpPr txBox="1">
            <a:spLocks/>
          </p:cNvSpPr>
          <p:nvPr/>
        </p:nvSpPr>
        <p:spPr>
          <a:xfrm>
            <a:off x="8045450" y="-201613"/>
            <a:ext cx="647700" cy="8366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１０</a:t>
            </a:r>
            <a:endParaRPr lang="ja-JP" altLang="en-US" sz="2800" dirty="0">
              <a:solidFill>
                <a:schemeClr val="accent6">
                  <a:lumMod val="20000"/>
                  <a:lumOff val="80000"/>
                </a:schemeClr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9" name="タイトル 5"/>
          <p:cNvSpPr txBox="1">
            <a:spLocks/>
          </p:cNvSpPr>
          <p:nvPr/>
        </p:nvSpPr>
        <p:spPr>
          <a:xfrm>
            <a:off x="8045450" y="-201613"/>
            <a:ext cx="647700" cy="8366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２０</a:t>
            </a:r>
            <a:endParaRPr lang="ja-JP" altLang="en-US" sz="2800" dirty="0">
              <a:solidFill>
                <a:schemeClr val="accent6">
                  <a:lumMod val="20000"/>
                  <a:lumOff val="80000"/>
                </a:schemeClr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10" name="タイトル 5"/>
          <p:cNvSpPr txBox="1">
            <a:spLocks/>
          </p:cNvSpPr>
          <p:nvPr/>
        </p:nvSpPr>
        <p:spPr>
          <a:xfrm>
            <a:off x="8045450" y="-212725"/>
            <a:ext cx="647700" cy="8366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３０</a:t>
            </a:r>
            <a:endParaRPr lang="ja-JP" altLang="en-US" sz="2800" dirty="0">
              <a:solidFill>
                <a:schemeClr val="accent6">
                  <a:lumMod val="20000"/>
                  <a:lumOff val="80000"/>
                </a:schemeClr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12" name="タイトル 5"/>
          <p:cNvSpPr txBox="1">
            <a:spLocks/>
          </p:cNvSpPr>
          <p:nvPr/>
        </p:nvSpPr>
        <p:spPr>
          <a:xfrm>
            <a:off x="8045450" y="-215900"/>
            <a:ext cx="647700" cy="8366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４</a:t>
            </a:r>
          </a:p>
        </p:txBody>
      </p:sp>
      <p:sp>
        <p:nvSpPr>
          <p:cNvPr id="13" name="タイトル 5"/>
          <p:cNvSpPr txBox="1">
            <a:spLocks/>
          </p:cNvSpPr>
          <p:nvPr/>
        </p:nvSpPr>
        <p:spPr>
          <a:xfrm>
            <a:off x="8045450" y="-198438"/>
            <a:ext cx="647700" cy="8366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５</a:t>
            </a:r>
            <a:endParaRPr lang="ja-JP" altLang="en-US" sz="2800" dirty="0">
              <a:solidFill>
                <a:schemeClr val="accent6">
                  <a:lumMod val="20000"/>
                  <a:lumOff val="80000"/>
                </a:schemeClr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17" name="タイトル 5"/>
          <p:cNvSpPr txBox="1">
            <a:spLocks/>
          </p:cNvSpPr>
          <p:nvPr/>
        </p:nvSpPr>
        <p:spPr>
          <a:xfrm>
            <a:off x="8027988" y="-201613"/>
            <a:ext cx="647700" cy="8366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２</a:t>
            </a:r>
            <a:endParaRPr lang="ja-JP" altLang="en-US" sz="2800" dirty="0">
              <a:solidFill>
                <a:schemeClr val="accent6">
                  <a:lumMod val="20000"/>
                  <a:lumOff val="80000"/>
                </a:schemeClr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18" name="タイトル 5"/>
          <p:cNvSpPr txBox="1">
            <a:spLocks/>
          </p:cNvSpPr>
          <p:nvPr/>
        </p:nvSpPr>
        <p:spPr>
          <a:xfrm>
            <a:off x="8045450" y="-201613"/>
            <a:ext cx="647700" cy="8366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３</a:t>
            </a:r>
            <a:endParaRPr lang="ja-JP" altLang="en-US" sz="2800" dirty="0">
              <a:solidFill>
                <a:schemeClr val="accent6">
                  <a:lumMod val="20000"/>
                  <a:lumOff val="80000"/>
                </a:schemeClr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19" name="タイトル 5"/>
          <p:cNvSpPr txBox="1">
            <a:spLocks/>
          </p:cNvSpPr>
          <p:nvPr/>
        </p:nvSpPr>
        <p:spPr>
          <a:xfrm>
            <a:off x="8045450" y="-212725"/>
            <a:ext cx="647700" cy="8366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HGPｺﾞｼｯｸE" pitchFamily="50" charset="-128"/>
                <a:ea typeface="HGPｺﾞｼｯｸE" pitchFamily="50" charset="-128"/>
              </a:rPr>
              <a:t>１</a:t>
            </a:r>
            <a:endParaRPr lang="ja-JP" altLang="en-US" sz="2800" dirty="0">
              <a:solidFill>
                <a:schemeClr val="accent6">
                  <a:lumMod val="20000"/>
                  <a:lumOff val="80000"/>
                </a:schemeClr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</p:spTree>
  </p:cSld>
  <p:clrMapOvr>
    <a:masterClrMapping/>
  </p:clrMapOvr>
  <p:transition spd="slow" advClick="0" advTm="30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xit" presetSubtype="4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xit" presetSubtype="4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1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651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xit" presetSubtype="4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752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xit" presetSubtype="4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853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xit" presetSubtype="4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954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xit" presetSubtype="4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7" grpId="0"/>
      <p:bldP spid="17" grpId="1"/>
      <p:bldP spid="18" grpId="0"/>
      <p:bldP spid="18" grpId="1"/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library\Desktop\listen\0009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825" y="1254125"/>
            <a:ext cx="5384800" cy="560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テキスト ボックス 2"/>
          <p:cNvSpPr txBox="1">
            <a:spLocks noChangeArrowheads="1"/>
          </p:cNvSpPr>
          <p:nvPr/>
        </p:nvSpPr>
        <p:spPr bwMode="auto">
          <a:xfrm>
            <a:off x="214313" y="260350"/>
            <a:ext cx="8929687" cy="1016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このように、研究者が研究成果に容易にアクセスしにくい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という問題がだんだん深刻になってきました。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0EFC2833-2F3B-4CFB-8447-01BFD7050E92}" type="slidenum">
              <a:rPr lang="ja-JP" altLang="en-US"/>
              <a:pPr>
                <a:defRPr/>
              </a:pPr>
              <a:t>10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</p:spTree>
  </p:cSld>
  <p:clrMapOvr>
    <a:masterClrMapping/>
  </p:clrMapOvr>
  <p:transition spd="slow" advClick="0" advTm="8000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library\Desktop\listen\0010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1131888"/>
            <a:ext cx="8066088" cy="543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テキスト ボックス 2"/>
          <p:cNvSpPr txBox="1">
            <a:spLocks noChangeArrowheads="1"/>
          </p:cNvSpPr>
          <p:nvPr/>
        </p:nvSpPr>
        <p:spPr bwMode="auto">
          <a:xfrm>
            <a:off x="771525" y="333375"/>
            <a:ext cx="6481763" cy="10144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評判の高い雑誌に論文が載ることは、</a:t>
            </a:r>
            <a:endParaRPr lang="en-US" altLang="ja-JP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研究者のモチベーションにつながります。</a:t>
            </a:r>
          </a:p>
        </p:txBody>
      </p:sp>
      <p:sp>
        <p:nvSpPr>
          <p:cNvPr id="13316" name="テキスト ボックス 3"/>
          <p:cNvSpPr txBox="1">
            <a:spLocks noChangeArrowheads="1"/>
          </p:cNvSpPr>
          <p:nvPr/>
        </p:nvSpPr>
        <p:spPr bwMode="auto">
          <a:xfrm>
            <a:off x="250825" y="5300663"/>
            <a:ext cx="4813300" cy="493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 sz="260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468313" y="5334000"/>
            <a:ext cx="5319712" cy="493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このこと自体に問題はありません。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1BF80129-317C-45E0-82F5-16330776B6F1}" type="slidenum">
              <a:rPr lang="ja-JP" altLang="en-US"/>
              <a:pPr>
                <a:defRPr/>
              </a:pPr>
              <a:t>11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</p:spTree>
  </p:cSld>
  <p:clrMapOvr>
    <a:masterClrMapping/>
  </p:clrMapOvr>
  <p:transition spd="slow" advClick="0" advTm="8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テキスト ボックス 3"/>
          <p:cNvSpPr txBox="1">
            <a:spLocks noChangeArrowheads="1"/>
          </p:cNvSpPr>
          <p:nvPr/>
        </p:nvSpPr>
        <p:spPr bwMode="auto">
          <a:xfrm>
            <a:off x="76200" y="336550"/>
            <a:ext cx="8731250" cy="8921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</a:t>
            </a:r>
          </a:p>
          <a:p>
            <a:pPr eaLnBrk="1" hangingPunct="1"/>
            <a:endParaRPr lang="ja-JP" altLang="en-US" sz="260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F1FE9EAC-431E-4EEA-899C-D868D1D017BD}" type="slidenum">
              <a:rPr lang="ja-JP" altLang="en-US"/>
              <a:pPr>
                <a:defRPr/>
              </a:pPr>
              <a:t>12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  <p:sp>
        <p:nvSpPr>
          <p:cNvPr id="14340" name="テキスト ボックス 2"/>
          <p:cNvSpPr txBox="1">
            <a:spLocks noChangeArrowheads="1"/>
          </p:cNvSpPr>
          <p:nvPr/>
        </p:nvSpPr>
        <p:spPr bwMode="auto">
          <a:xfrm>
            <a:off x="179388" y="908050"/>
            <a:ext cx="8731250" cy="1016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問題は、そういった評判の高い雑誌の値段が高くなって</a:t>
            </a:r>
          </a:p>
          <a:p>
            <a:pPr eaLnBrk="1" hangingPunct="1"/>
            <a:r>
              <a:rPr lang="ja-JP" altLang="en-US" sz="800">
                <a:latin typeface="HG丸ｺﾞｼｯｸM-PRO" pitchFamily="50" charset="-128"/>
                <a:ea typeface="HG丸ｺﾞｼｯｸM-PRO" pitchFamily="50" charset="-128"/>
              </a:rPr>
              <a:t>  </a:t>
            </a: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しまい、限られた人しか読めなくなってしまったこと。</a:t>
            </a:r>
          </a:p>
        </p:txBody>
      </p:sp>
      <p:pic>
        <p:nvPicPr>
          <p:cNvPr id="12290" name="Picture 2" descr="C:\Users\library\Desktop\listen\0011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205038"/>
            <a:ext cx="6100762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6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library\Desktop\listen\001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211138"/>
            <a:ext cx="8904287" cy="645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テキスト ボックス 2"/>
          <p:cNvSpPr txBox="1">
            <a:spLocks noChangeArrowheads="1"/>
          </p:cNvSpPr>
          <p:nvPr/>
        </p:nvSpPr>
        <p:spPr bwMode="auto">
          <a:xfrm>
            <a:off x="-14288" y="333375"/>
            <a:ext cx="6696076" cy="10144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雑誌のブランド力を盾に、高い値段で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販売する商業出版社に対し、</a:t>
            </a:r>
          </a:p>
        </p:txBody>
      </p:sp>
      <p:sp>
        <p:nvSpPr>
          <p:cNvPr id="15364" name="テキスト ボックス 3"/>
          <p:cNvSpPr txBox="1">
            <a:spLocks noChangeArrowheads="1"/>
          </p:cNvSpPr>
          <p:nvPr/>
        </p:nvSpPr>
        <p:spPr bwMode="auto">
          <a:xfrm>
            <a:off x="4403725" y="4724400"/>
            <a:ext cx="4556125" cy="1539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「研究成果」を研究者自身の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手に取り戻そうという運動が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熱を帯びてきました。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CBA8B951-738B-472A-8C2F-13578035E116}" type="slidenum">
              <a:rPr lang="ja-JP" altLang="en-US"/>
              <a:pPr>
                <a:defRPr/>
              </a:pPr>
              <a:t>13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</p:spTree>
  </p:cSld>
  <p:clrMapOvr>
    <a:masterClrMapping/>
  </p:clrMapOvr>
  <p:transition spd="slow" advClick="0" advTm="8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remove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2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library\Desktop\listen\001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7025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テキスト ボックス 2"/>
          <p:cNvSpPr txBox="1">
            <a:spLocks noChangeArrowheads="1"/>
          </p:cNvSpPr>
          <p:nvPr/>
        </p:nvSpPr>
        <p:spPr bwMode="auto">
          <a:xfrm>
            <a:off x="1395413" y="1196975"/>
            <a:ext cx="6192837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それが</a:t>
            </a:r>
            <a:r>
              <a:rPr lang="ja-JP" altLang="en-US" sz="3200" b="1">
                <a:latin typeface="HGP創英ﾌﾟﾚｾﾞﾝｽEB" pitchFamily="18" charset="-128"/>
                <a:ea typeface="HGP創英ﾌﾟﾚｾﾞﾝｽEB" pitchFamily="18" charset="-128"/>
              </a:rPr>
              <a:t>「オープンアクセス運動」</a:t>
            </a:r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です。</a:t>
            </a:r>
          </a:p>
        </p:txBody>
      </p:sp>
      <p:sp>
        <p:nvSpPr>
          <p:cNvPr id="16388" name="テキスト ボックス 3"/>
          <p:cNvSpPr txBox="1">
            <a:spLocks noChangeArrowheads="1"/>
          </p:cNvSpPr>
          <p:nvPr/>
        </p:nvSpPr>
        <p:spPr bwMode="auto">
          <a:xfrm>
            <a:off x="998538" y="2043113"/>
            <a:ext cx="7129462" cy="3292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SｺﾞｼｯｸM" pitchFamily="50" charset="-128"/>
                <a:ea typeface="HGSｺﾞｼｯｸM" pitchFamily="50" charset="-128"/>
              </a:rPr>
              <a:t>オープンアクセス運動とは、</a:t>
            </a:r>
          </a:p>
          <a:p>
            <a:pPr eaLnBrk="1" hangingPunct="1"/>
            <a:r>
              <a:rPr lang="ja-JP" altLang="en-US" sz="2600">
                <a:latin typeface="HGSｺﾞｼｯｸM" pitchFamily="50" charset="-128"/>
                <a:ea typeface="HGSｺﾞｼｯｸM" pitchFamily="50" charset="-128"/>
              </a:rPr>
              <a:t>ネットを介して、学術論文等への無料アクセスを実現する運動です。</a:t>
            </a:r>
          </a:p>
          <a:p>
            <a:pPr eaLnBrk="1" hangingPunct="1"/>
            <a:r>
              <a:rPr lang="ja-JP" altLang="en-US" sz="2600">
                <a:latin typeface="HGSｺﾞｼｯｸM" pitchFamily="50" charset="-128"/>
                <a:ea typeface="HGSｺﾞｼｯｸM" pitchFamily="50" charset="-128"/>
              </a:rPr>
              <a:t>方法としては、次の</a:t>
            </a:r>
            <a:r>
              <a:rPr lang="en-US" altLang="ja-JP" sz="2600">
                <a:latin typeface="HGSｺﾞｼｯｸM" pitchFamily="50" charset="-128"/>
                <a:ea typeface="HGSｺﾞｼｯｸM" pitchFamily="50" charset="-128"/>
              </a:rPr>
              <a:t>2</a:t>
            </a:r>
            <a:r>
              <a:rPr lang="ja-JP" altLang="en-US" sz="2600">
                <a:latin typeface="HGSｺﾞｼｯｸM" pitchFamily="50" charset="-128"/>
                <a:ea typeface="HGSｺﾞｼｯｸM" pitchFamily="50" charset="-128"/>
              </a:rPr>
              <a:t>つに大別されます。</a:t>
            </a:r>
          </a:p>
          <a:p>
            <a:pPr eaLnBrk="1" hangingPunct="1"/>
            <a:endParaRPr lang="ja-JP" altLang="en-US" sz="2600">
              <a:latin typeface="HGSｺﾞｼｯｸM" pitchFamily="50" charset="-128"/>
              <a:ea typeface="HGSｺﾞｼｯｸM" pitchFamily="50" charset="-128"/>
            </a:endParaRPr>
          </a:p>
          <a:p>
            <a:pPr eaLnBrk="1" hangingPunct="1"/>
            <a:endParaRPr lang="ja-JP" altLang="en-US" sz="2600">
              <a:latin typeface="HGSｺﾞｼｯｸM" pitchFamily="50" charset="-128"/>
              <a:ea typeface="HGSｺﾞｼｯｸM" pitchFamily="50" charset="-128"/>
            </a:endParaRPr>
          </a:p>
          <a:p>
            <a:pPr eaLnBrk="1" hangingPunct="1"/>
            <a:endParaRPr lang="ja-JP" altLang="en-US" sz="2600">
              <a:latin typeface="HGSｺﾞｼｯｸM" pitchFamily="50" charset="-128"/>
              <a:ea typeface="HGSｺﾞｼｯｸM" pitchFamily="50" charset="-128"/>
            </a:endParaRPr>
          </a:p>
          <a:p>
            <a:pPr eaLnBrk="1" hangingPunct="1"/>
            <a:endParaRPr lang="ja-JP" altLang="en-US" sz="260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06500" y="4181475"/>
            <a:ext cx="6750050" cy="16922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ja-JP" altLang="en-US" sz="2600" b="1" dirty="0">
                <a:latin typeface="HGP創英ﾌﾟﾚｾﾞﾝｽEB" pitchFamily="18" charset="-128"/>
                <a:ea typeface="HGP創英ﾌﾟﾚｾﾞﾝｽEB" pitchFamily="18" charset="-128"/>
              </a:rPr>
              <a:t>ブランド力のある無料オンライン雑誌の創刊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altLang="ja-JP" sz="2600" b="1" dirty="0">
              <a:latin typeface="HGP創英ﾌﾟﾚｾﾞﾝｽEB" pitchFamily="18" charset="-128"/>
              <a:ea typeface="HGP創英ﾌﾟﾚｾﾞﾝｽEB" pitchFamily="18" charset="-128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ja-JP" altLang="en-US" sz="2600" b="1" dirty="0">
                <a:latin typeface="HGP創英ﾌﾟﾚｾﾞﾝｽEB" pitchFamily="18" charset="-128"/>
                <a:ea typeface="HGP創英ﾌﾟﾚｾﾞﾝｽEB" pitchFamily="18" charset="-128"/>
              </a:rPr>
              <a:t>セルフアーカイブの推進</a:t>
            </a:r>
            <a:endParaRPr lang="en-US" altLang="ja-JP" sz="2600" b="1" dirty="0">
              <a:latin typeface="HGP創英ﾌﾟﾚｾﾞﾝｽEB" pitchFamily="18" charset="-128"/>
              <a:ea typeface="HGP創英ﾌﾟﾚｾﾞﾝｽEB" pitchFamily="18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2600" b="1" dirty="0">
              <a:latin typeface="HGP創英ﾌﾟﾚｾﾞﾝｽEB" pitchFamily="18" charset="-128"/>
              <a:ea typeface="HGP創英ﾌﾟﾚｾﾞﾝｽEB" pitchFamily="18" charset="-128"/>
            </a:endParaRP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0FAAC9CA-6472-46C0-A893-D6D3B3C962FE}" type="slidenum">
              <a:rPr lang="ja-JP" altLang="en-US"/>
              <a:pPr>
                <a:defRPr/>
              </a:pPr>
              <a:t>14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</p:spTree>
  </p:cSld>
  <p:clrMapOvr>
    <a:masterClrMapping/>
  </p:clrMapOvr>
  <p:transition spd="slow" advClick="0" advTm="15000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テキスト ボックス 2"/>
          <p:cNvSpPr txBox="1">
            <a:spLocks noChangeArrowheads="1"/>
          </p:cNvSpPr>
          <p:nvPr/>
        </p:nvSpPr>
        <p:spPr bwMode="auto">
          <a:xfrm>
            <a:off x="179388" y="333375"/>
            <a:ext cx="8820150" cy="153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この流れを受けて、多くの出版社が、著者が自分の論文を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所属機関のサーバなどにアップ</a:t>
            </a:r>
            <a:r>
              <a:rPr lang="en-US" altLang="ja-JP" sz="260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セルフアーカイブ</a:t>
            </a:r>
            <a:r>
              <a:rPr lang="en-US" altLang="ja-JP" sz="2600">
                <a:latin typeface="HG丸ｺﾞｼｯｸM-PRO" pitchFamily="50" charset="-128"/>
                <a:ea typeface="HG丸ｺﾞｼｯｸM-PRO" pitchFamily="50" charset="-128"/>
              </a:rPr>
              <a:t>)</a:t>
            </a:r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して、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無料で公開することを認めるようになってきました。</a:t>
            </a: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9B9D276C-C267-4761-815F-0E977F8B338E}" type="slidenum">
              <a:rPr lang="ja-JP" altLang="en-US"/>
              <a:pPr>
                <a:defRPr/>
              </a:pPr>
              <a:t>15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  <p:pic>
        <p:nvPicPr>
          <p:cNvPr id="17412" name="Picture 2" descr="D:\My Document\05_1KURA\89_発表＆原稿執筆\20101018 OAW\listen\0014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989138"/>
            <a:ext cx="5300663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D:\My Document\05_1KURA\89_発表＆原稿執筆\20101018 OAW\listen\0014-1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133600"/>
            <a:ext cx="230346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0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テキスト ボックス 2"/>
          <p:cNvSpPr txBox="1">
            <a:spLocks noChangeArrowheads="1"/>
          </p:cNvSpPr>
          <p:nvPr/>
        </p:nvSpPr>
        <p:spPr bwMode="auto">
          <a:xfrm>
            <a:off x="395288" y="333375"/>
            <a:ext cx="8248650" cy="8921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角間先生は、この論文を</a:t>
            </a:r>
          </a:p>
          <a:p>
            <a:pPr eaLnBrk="1" hangingPunct="1"/>
            <a:r>
              <a:rPr lang="ja-JP" altLang="en-US" sz="260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金沢大学学術機関リポジトリ</a:t>
            </a:r>
            <a:r>
              <a:rPr lang="en-US" altLang="ja-JP" sz="260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KURA </a:t>
            </a:r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に登録しました。</a:t>
            </a:r>
            <a:endParaRPr lang="en-US" altLang="ja-JP" sz="260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435" name="テキスト ボックス 4"/>
          <p:cNvSpPr txBox="1">
            <a:spLocks noChangeArrowheads="1"/>
          </p:cNvSpPr>
          <p:nvPr/>
        </p:nvSpPr>
        <p:spPr bwMode="auto">
          <a:xfrm>
            <a:off x="250825" y="4797425"/>
            <a:ext cx="4681538" cy="1538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これにより、世界中の誰もが、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この論文を無料で読むことが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できるようになりました。</a:t>
            </a:r>
            <a:endParaRPr lang="en-US" altLang="ja-JP" sz="260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436" name="テキスト ボックス 7"/>
          <p:cNvSpPr txBox="1">
            <a:spLocks noChangeArrowheads="1"/>
          </p:cNvSpPr>
          <p:nvPr/>
        </p:nvSpPr>
        <p:spPr bwMode="auto">
          <a:xfrm>
            <a:off x="-20638" y="1360488"/>
            <a:ext cx="1244601" cy="3292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en-US" altLang="ja-JP" sz="260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1511300"/>
            <a:ext cx="5910263" cy="31289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908175"/>
            <a:ext cx="3279775" cy="46450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9" name="テキスト ボックス 8"/>
          <p:cNvSpPr txBox="1">
            <a:spLocks noChangeArrowheads="1"/>
          </p:cNvSpPr>
          <p:nvPr/>
        </p:nvSpPr>
        <p:spPr bwMode="auto">
          <a:xfrm>
            <a:off x="5638800" y="2449513"/>
            <a:ext cx="2840038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>
                <a:latin typeface="HG丸ｺﾞｼｯｸM-PRO" pitchFamily="50" charset="-128"/>
                <a:ea typeface="HG丸ｺﾞｼｯｸM-PRO" pitchFamily="50" charset="-128"/>
              </a:rPr>
              <a:t>Tombi ga Taka wo umu wake naidaro.</a:t>
            </a:r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EF4171FF-16F9-4938-AC8F-9161B13536B0}" type="slidenum">
              <a:rPr lang="ja-JP" altLang="en-US"/>
              <a:pPr>
                <a:defRPr/>
              </a:pPr>
              <a:t>16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  <p:sp>
        <p:nvSpPr>
          <p:cNvPr id="18441" name="テキスト ボックス 15"/>
          <p:cNvSpPr txBox="1">
            <a:spLocks noChangeArrowheads="1"/>
          </p:cNvSpPr>
          <p:nvPr/>
        </p:nvSpPr>
        <p:spPr bwMode="auto">
          <a:xfrm>
            <a:off x="6156325" y="6289675"/>
            <a:ext cx="2801938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400"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400">
                <a:latin typeface="HG丸ｺﾞｼｯｸM-PRO" pitchFamily="50" charset="-128"/>
                <a:ea typeface="HG丸ｺﾞｼｯｸM-PRO" pitchFamily="50" charset="-128"/>
              </a:rPr>
              <a:t> 実在する論文ではありません。</a:t>
            </a:r>
            <a:endParaRPr lang="en-US" altLang="ja-JP" sz="140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ransition spd="slow" advClick="0" advTm="10000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library\Desktop\listen\0016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0"/>
            <a:ext cx="9512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円/楕円 12"/>
          <p:cNvSpPr/>
          <p:nvPr/>
        </p:nvSpPr>
        <p:spPr>
          <a:xfrm>
            <a:off x="638175" y="1125538"/>
            <a:ext cx="8196263" cy="29178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>
            <a:normAutofit lnSpcReduction="1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6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本学に御所属で、学術成果の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0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6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ネット公開を検討されている方は、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9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6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附属図書館 雑誌・電子情報係</a:t>
            </a:r>
            <a:r>
              <a:rPr lang="ja-JP" altLang="en-US" sz="26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まで</a:t>
            </a:r>
            <a:r>
              <a:rPr lang="ja-JP" altLang="en-US" sz="26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、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9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6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ぜひご連絡ください。</a:t>
            </a:r>
          </a:p>
        </p:txBody>
      </p:sp>
      <p:sp>
        <p:nvSpPr>
          <p:cNvPr id="19460" name="テキスト ボックス 6"/>
          <p:cNvSpPr txBox="1">
            <a:spLocks noChangeArrowheads="1"/>
          </p:cNvSpPr>
          <p:nvPr/>
        </p:nvSpPr>
        <p:spPr bwMode="auto">
          <a:xfrm>
            <a:off x="406400" y="4652963"/>
            <a:ext cx="8604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2600">
                <a:latin typeface="HGP創英角ｺﾞｼｯｸUB" pitchFamily="50" charset="-128"/>
                <a:ea typeface="HGP創英角ｺﾞｼｯｸUB" pitchFamily="50" charset="-128"/>
              </a:rPr>
              <a:t>TEL: 076-264-5207</a:t>
            </a:r>
          </a:p>
          <a:p>
            <a:pPr algn="ctr" eaLnBrk="1" hangingPunct="1"/>
            <a:r>
              <a:rPr lang="en-US" altLang="ja-JP" sz="2600">
                <a:latin typeface="HGP創英角ｺﾞｼｯｸUB" pitchFamily="50" charset="-128"/>
                <a:ea typeface="HGP創英角ｺﾞｼｯｸUB" pitchFamily="50" charset="-128"/>
              </a:rPr>
              <a:t>e-mail : inzassi@adm.kanazawa-u.ac.jp</a:t>
            </a:r>
            <a:endParaRPr lang="ja-JP" altLang="en-US" sz="260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spd="slow" advClick="0" advTm="10000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3"/>
          <p:cNvSpPr txBox="1">
            <a:spLocks noChangeArrowheads="1"/>
          </p:cNvSpPr>
          <p:nvPr/>
        </p:nvSpPr>
        <p:spPr bwMode="auto">
          <a:xfrm>
            <a:off x="539750" y="765175"/>
            <a:ext cx="806450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360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3</a:t>
            </a:r>
            <a:r>
              <a:rPr lang="ja-JP" altLang="en-US" sz="360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分で分かる</a:t>
            </a:r>
            <a:endParaRPr lang="en-US" altLang="ja-JP" sz="360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 eaLnBrk="1" hangingPunct="1"/>
            <a:r>
              <a:rPr lang="ja-JP" altLang="en-US" sz="360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「オープンアクセス」紙芝居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276475"/>
            <a:ext cx="4876800" cy="395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0" name="テキスト ボックス 5"/>
          <p:cNvSpPr txBox="1">
            <a:spLocks noChangeArrowheads="1"/>
          </p:cNvSpPr>
          <p:nvPr/>
        </p:nvSpPr>
        <p:spPr bwMode="auto">
          <a:xfrm>
            <a:off x="4932363" y="5570538"/>
            <a:ext cx="4414837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000">
                <a:latin typeface="HG丸ｺﾞｼｯｸM-PRO" pitchFamily="50" charset="-128"/>
                <a:ea typeface="HG丸ｺﾞｼｯｸM-PRO" pitchFamily="50" charset="-128"/>
              </a:rPr>
              <a:t>制作協力 </a:t>
            </a:r>
            <a:r>
              <a:rPr lang="en-US" altLang="ja-JP" sz="2000">
                <a:latin typeface="HG丸ｺﾞｼｯｸM-PRO" pitchFamily="50" charset="-128"/>
                <a:ea typeface="HG丸ｺﾞｼｯｸM-PRO" pitchFamily="50" charset="-128"/>
              </a:rPr>
              <a:t>: </a:t>
            </a:r>
            <a:r>
              <a:rPr lang="ja-JP" altLang="en-US" sz="2000">
                <a:latin typeface="HG丸ｺﾞｼｯｸM-PRO" pitchFamily="50" charset="-128"/>
                <a:ea typeface="HG丸ｺﾞｼｯｸM-PRO" pitchFamily="50" charset="-128"/>
              </a:rPr>
              <a:t>兵庫教育大学附属図書館</a:t>
            </a:r>
          </a:p>
          <a:p>
            <a:pPr eaLnBrk="1" hangingPunct="1"/>
            <a:r>
              <a:rPr lang="ja-JP" altLang="en-US" sz="2000">
                <a:latin typeface="HG丸ｺﾞｼｯｸM-PRO" pitchFamily="50" charset="-128"/>
                <a:ea typeface="HG丸ｺﾞｼｯｸM-PRO" pitchFamily="50" charset="-128"/>
              </a:rPr>
              <a:t>イラスト </a:t>
            </a:r>
            <a:r>
              <a:rPr lang="en-US" altLang="ja-JP" sz="2000">
                <a:latin typeface="HG丸ｺﾞｼｯｸM-PRO" pitchFamily="50" charset="-128"/>
                <a:ea typeface="HG丸ｺﾞｼｯｸM-PRO" pitchFamily="50" charset="-128"/>
              </a:rPr>
              <a:t>:</a:t>
            </a:r>
            <a:r>
              <a:rPr lang="ja-JP" altLang="en-US" sz="200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2000">
                <a:latin typeface="HG丸ｺﾞｼｯｸM-PRO" pitchFamily="50" charset="-128"/>
                <a:ea typeface="HG丸ｺﾞｼｯｸM-PRO" pitchFamily="50" charset="-128"/>
              </a:rPr>
              <a:t>Tomoyo Iwamoto</a:t>
            </a:r>
            <a:endParaRPr lang="ja-JP" altLang="en-US" sz="200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AF609083-D18B-4610-A4E3-5441A1A021F3}" type="slidenum">
              <a:rPr lang="ja-JP" altLang="en-US"/>
              <a:pPr>
                <a:defRPr/>
              </a:pPr>
              <a:t>2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</p:spTree>
  </p:cSld>
  <p:clrMapOvr>
    <a:masterClrMapping/>
  </p:clrMapOvr>
  <p:transition spd="slow" advClick="0" advTm="8000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/>
          <p:cNvSpPr txBox="1">
            <a:spLocks noChangeArrowheads="1"/>
          </p:cNvSpPr>
          <p:nvPr/>
        </p:nvSpPr>
        <p:spPr bwMode="auto">
          <a:xfrm>
            <a:off x="646113" y="204788"/>
            <a:ext cx="8064500" cy="1016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2600">
                <a:latin typeface="HG丸ｺﾞｼｯｸM-PRO" pitchFamily="50" charset="-128"/>
                <a:ea typeface="HG丸ｺﾞｼｯｸM-PRO" pitchFamily="50" charset="-128"/>
              </a:rPr>
              <a:t>2011</a:t>
            </a:r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lang="en-US" altLang="ja-JP" sz="2600"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月、本学の 角間太郎教授 が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世界にインパクトを与える論文を発表しました。</a:t>
            </a: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C37675ED-BD49-4363-8400-8DFC98B71EDE}" type="slidenum">
              <a:rPr lang="ja-JP" altLang="en-US"/>
              <a:pPr>
                <a:defRPr/>
              </a:pPr>
              <a:t>3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  <p:pic>
        <p:nvPicPr>
          <p:cNvPr id="5124" name="Picture 2" descr="C:\Users\library\Desktop\listen\0001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381125"/>
            <a:ext cx="8207375" cy="507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8000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library\Desktop\listen\000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6350"/>
            <a:ext cx="9109075" cy="656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テキスト ボックス 4"/>
          <p:cNvSpPr txBox="1">
            <a:spLocks noChangeArrowheads="1"/>
          </p:cNvSpPr>
          <p:nvPr/>
        </p:nvSpPr>
        <p:spPr bwMode="auto">
          <a:xfrm rot="-890125">
            <a:off x="863600" y="3719513"/>
            <a:ext cx="5189538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 sz="1200"/>
          </a:p>
          <a:p>
            <a:pPr eaLnBrk="1" hangingPunct="1"/>
            <a:endParaRPr lang="ja-JP" altLang="en-US" sz="1200"/>
          </a:p>
          <a:p>
            <a:pPr eaLnBrk="1" hangingPunct="1"/>
            <a:endParaRPr lang="ja-JP" altLang="en-US" sz="1200"/>
          </a:p>
          <a:p>
            <a:pPr eaLnBrk="1" hangingPunct="1"/>
            <a:endParaRPr lang="ja-JP" altLang="en-US" sz="1200"/>
          </a:p>
          <a:p>
            <a:pPr eaLnBrk="1" hangingPunct="1"/>
            <a:endParaRPr lang="ja-JP" altLang="en-US" sz="1200"/>
          </a:p>
          <a:p>
            <a:pPr eaLnBrk="1" hangingPunct="1"/>
            <a:endParaRPr lang="ja-JP" altLang="en-US" sz="1200"/>
          </a:p>
        </p:txBody>
      </p:sp>
      <p:sp>
        <p:nvSpPr>
          <p:cNvPr id="2" name="テキスト ボックス 1"/>
          <p:cNvSpPr txBox="1">
            <a:spLocks noChangeArrowheads="1"/>
          </p:cNvSpPr>
          <p:nvPr/>
        </p:nvSpPr>
        <p:spPr bwMode="auto">
          <a:xfrm rot="-890125">
            <a:off x="822325" y="3724275"/>
            <a:ext cx="52101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/>
              <a:t>   トンビにタカを産ませることに</a:t>
            </a:r>
          </a:p>
          <a:p>
            <a:pPr eaLnBrk="1" hangingPunct="1"/>
            <a:r>
              <a:rPr lang="ja-JP" altLang="en-US" sz="2600"/>
              <a:t>                    世界で初めて成功</a:t>
            </a:r>
            <a:r>
              <a:rPr lang="en-US" altLang="ja-JP" sz="2600"/>
              <a:t>!!!</a:t>
            </a:r>
            <a:endParaRPr lang="ja-JP" altLang="en-US" sz="2600"/>
          </a:p>
          <a:p>
            <a:pPr algn="r" eaLnBrk="1" hangingPunct="1"/>
            <a:r>
              <a:rPr lang="en-US" altLang="ja-JP" sz="1200"/>
              <a:t>※</a:t>
            </a:r>
            <a:r>
              <a:rPr lang="ja-JP" altLang="en-US" sz="1200"/>
              <a:t> 実在する論文ではありません。</a:t>
            </a: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26EF65E8-A01D-4625-BE3A-D574A3584DD2}" type="slidenum">
              <a:rPr lang="ja-JP" altLang="en-US"/>
              <a:pPr>
                <a:defRPr/>
              </a:pPr>
              <a:t>4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</p:spTree>
  </p:cSld>
  <p:clrMapOvr>
    <a:masterClrMapping/>
  </p:clrMapOvr>
  <p:transition spd="slow" advClick="0" advTm="8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library\Desktop\listen\0004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956310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テキスト ボックス 3"/>
          <p:cNvSpPr txBox="1">
            <a:spLocks noChangeArrowheads="1"/>
          </p:cNvSpPr>
          <p:nvPr/>
        </p:nvSpPr>
        <p:spPr bwMode="auto">
          <a:xfrm>
            <a:off x="323850" y="404813"/>
            <a:ext cx="53276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こういった「研究」というものは、</a:t>
            </a:r>
            <a:endParaRPr lang="en-US" altLang="ja-JP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とかく お金のかかるもの。</a:t>
            </a:r>
          </a:p>
        </p:txBody>
      </p:sp>
      <p:sp>
        <p:nvSpPr>
          <p:cNvPr id="7172" name="テキスト ボックス 4"/>
          <p:cNvSpPr txBox="1">
            <a:spLocks noChangeArrowheads="1"/>
          </p:cNvSpPr>
          <p:nvPr/>
        </p:nvSpPr>
        <p:spPr bwMode="auto">
          <a:xfrm>
            <a:off x="3203575" y="5157788"/>
            <a:ext cx="6121400" cy="10144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今回の研究は、国からもらったお金を</a:t>
            </a:r>
            <a:endParaRPr lang="en-US" altLang="ja-JP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使って行われました。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CEBA2332-DBDE-42E6-95FA-203BB4B6826C}" type="slidenum">
              <a:rPr lang="ja-JP" altLang="en-US"/>
              <a:pPr>
                <a:defRPr/>
              </a:pPr>
              <a:t>5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</p:spTree>
  </p:cSld>
  <p:clrMapOvr>
    <a:masterClrMapping/>
  </p:clrMapOvr>
  <p:transition spd="slow" advClick="0" advTm="9000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テキスト ボックス 2"/>
          <p:cNvSpPr txBox="1">
            <a:spLocks noChangeArrowheads="1"/>
          </p:cNvSpPr>
          <p:nvPr/>
        </p:nvSpPr>
        <p:spPr bwMode="auto">
          <a:xfrm>
            <a:off x="215900" y="204788"/>
            <a:ext cx="7596188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</a:t>
            </a:r>
            <a:endParaRPr lang="en-US" altLang="ja-JP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en-US" altLang="ja-JP" sz="2600">
                <a:latin typeface="HG丸ｺﾞｼｯｸM-PRO" pitchFamily="50" charset="-128"/>
                <a:ea typeface="HG丸ｺﾞｼｯｸM-PRO" pitchFamily="50" charset="-128"/>
              </a:rPr>
              <a:t>  </a:t>
            </a:r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ところで、</a:t>
            </a: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このお金というのは、元をただせば我々の税金。</a:t>
            </a: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6D77A7E2-9586-4CC0-B4F4-744032C6DF48}" type="slidenum">
              <a:rPr lang="ja-JP" altLang="en-US"/>
              <a:pPr>
                <a:defRPr/>
              </a:pPr>
              <a:t>6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  <p:pic>
        <p:nvPicPr>
          <p:cNvPr id="8196" name="Picture 3" descr="C:\Users\library\Desktop\listen\0005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" y="1844675"/>
            <a:ext cx="8281988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8000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library\Desktop\listen\0006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1901825"/>
            <a:ext cx="8824912" cy="494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323850" y="260350"/>
            <a:ext cx="8928100" cy="1539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しかし、われわれ民衆はこの論文をタダで読めません。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米国の著名な学会誌に載ったこの論文を読むためには、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この学会誌を購読する必要があります。</a:t>
            </a: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51500ABD-6B3C-45EB-819C-8E2F0207234E}" type="slidenum">
              <a:rPr lang="ja-JP" altLang="en-US"/>
              <a:pPr>
                <a:defRPr/>
              </a:pPr>
              <a:t>7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</p:spTree>
  </p:cSld>
  <p:clrMapOvr>
    <a:masterClrMapping/>
  </p:clrMapOvr>
  <p:transition spd="slow" advClick="0" advTm="10000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D:\My Document\05_1KURA\89_発表＆原稿執筆\20101018 OAW\listen\0007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251075"/>
            <a:ext cx="8905875" cy="416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テキスト ボックス 2"/>
          <p:cNvSpPr txBox="1">
            <a:spLocks noChangeArrowheads="1"/>
          </p:cNvSpPr>
          <p:nvPr/>
        </p:nvSpPr>
        <p:spPr bwMode="auto">
          <a:xfrm>
            <a:off x="179388" y="188913"/>
            <a:ext cx="8786812" cy="20621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大学などの研究機関は、研究者のために、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このような学術雑誌に高いお金を支払っています。</a:t>
            </a:r>
            <a:endParaRPr lang="en-US" altLang="ja-JP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資金力の乏しい大学の中には、年々価格が高騰していく</a:t>
            </a:r>
            <a:endParaRPr lang="en-US" altLang="ja-JP" sz="26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学術雑誌の購読に苦労しているところもあります。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F83C612F-066F-4DED-ACA6-C9E9DB2BA4A5}" type="slidenum">
              <a:rPr lang="ja-JP" altLang="en-US"/>
              <a:pPr>
                <a:defRPr/>
              </a:pPr>
              <a:t>8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  <p:pic>
        <p:nvPicPr>
          <p:cNvPr id="1026" name="Picture 2" descr="D:\My Document\05_1KURA\89_発表＆原稿執筆\20101018 OAW\listen\0007-1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749550"/>
            <a:ext cx="163195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D:\My Document\05_1KURA\89_発表＆原稿執筆\20101018 OAW\listen\0007-2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471738"/>
            <a:ext cx="1558925" cy="127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0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D:\My Document\05_1KURA\89_発表＆原稿執筆\20101018 OAW\listen\0008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" y="2205038"/>
            <a:ext cx="7612063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テキスト ボックス 2"/>
          <p:cNvSpPr txBox="1">
            <a:spLocks noChangeArrowheads="1"/>
          </p:cNvSpPr>
          <p:nvPr/>
        </p:nvSpPr>
        <p:spPr bwMode="auto">
          <a:xfrm>
            <a:off x="558800" y="333375"/>
            <a:ext cx="7974013" cy="1538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例えば本学では、</a:t>
            </a:r>
            <a:r>
              <a:rPr lang="en-US" altLang="ja-JP" sz="2600">
                <a:latin typeface="HG丸ｺﾞｼｯｸM-PRO" pitchFamily="50" charset="-128"/>
                <a:ea typeface="HG丸ｺﾞｼｯｸM-PRO" pitchFamily="50" charset="-128"/>
              </a:rPr>
              <a:t>2000</a:t>
            </a:r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年以降 この学会誌を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買っていませんので、角間先生は自分の論文を、</a:t>
            </a:r>
          </a:p>
          <a:p>
            <a:pPr eaLnBrk="1" hangingPunct="1"/>
            <a:endParaRPr lang="ja-JP" altLang="en-US" sz="80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/>
            <a:r>
              <a:rPr lang="ja-JP" altLang="en-US" sz="2600">
                <a:latin typeface="HG丸ｺﾞｼｯｸM-PRO" pitchFamily="50" charset="-128"/>
                <a:ea typeface="HG丸ｺﾞｼｯｸM-PRO" pitchFamily="50" charset="-128"/>
              </a:rPr>
              <a:t>  大学の図書館で読むことができません。</a:t>
            </a: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6975475" y="6519863"/>
            <a:ext cx="2133600" cy="365125"/>
          </a:xfrm>
        </p:spPr>
        <p:txBody>
          <a:bodyPr/>
          <a:lstStyle/>
          <a:p>
            <a:pPr>
              <a:defRPr/>
            </a:pPr>
            <a:fld id="{DD9D770C-3C12-4BA2-85D6-1CC93275B00A}" type="slidenum">
              <a:rPr lang="ja-JP" altLang="en-US"/>
              <a:pPr>
                <a:defRPr/>
              </a:pPr>
              <a:t>9</a:t>
            </a:fld>
            <a:r>
              <a:rPr lang="ja-JP" altLang="en-US"/>
              <a:t> </a:t>
            </a:r>
            <a:r>
              <a:rPr lang="en-US" altLang="ja-JP"/>
              <a:t>/</a:t>
            </a:r>
            <a:r>
              <a:rPr lang="ja-JP" altLang="en-US"/>
              <a:t> </a:t>
            </a:r>
            <a:r>
              <a:rPr lang="en-US" altLang="ja-JP"/>
              <a:t>16</a:t>
            </a:r>
            <a:endParaRPr lang="ja-JP" altLang="en-US" dirty="0"/>
          </a:p>
        </p:txBody>
      </p:sp>
      <p:pic>
        <p:nvPicPr>
          <p:cNvPr id="2050" name="Picture 2" descr="D:\My Document\05_1KURA\89_発表＆原稿執筆\20101018 OAW\listen\0008-1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2420938"/>
            <a:ext cx="3859213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9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610</Words>
  <Application>Microsoft Office PowerPoint</Application>
  <PresentationFormat>画面に合わせる (4:3)</PresentationFormat>
  <Paragraphs>123</Paragraphs>
  <Slides>17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7" baseType="lpstr">
      <vt:lpstr>Calibri</vt:lpstr>
      <vt:lpstr>ＭＳ Ｐゴシック</vt:lpstr>
      <vt:lpstr>Arial</vt:lpstr>
      <vt:lpstr>HGPｺﾞｼｯｸE</vt:lpstr>
      <vt:lpstr>HGP創英角ﾎﾟｯﾌﾟ体</vt:lpstr>
      <vt:lpstr>HG丸ｺﾞｼｯｸM-PRO</vt:lpstr>
      <vt:lpstr>HGP創英ﾌﾟﾚｾﾞﾝｽEB</vt:lpstr>
      <vt:lpstr>HGSｺﾞｼｯｸM</vt:lpstr>
      <vt:lpstr>HGP創英角ｺﾞｼｯｸUB</vt:lpstr>
      <vt:lpstr>Office ​​テーマ</vt:lpstr>
      <vt:lpstr>国際オープンアクセス ウィーク 2011.10.24 - 10.30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金沢大学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library</dc:creator>
  <cp:lastModifiedBy>library</cp:lastModifiedBy>
  <cp:revision>38</cp:revision>
  <dcterms:created xsi:type="dcterms:W3CDTF">2010-10-12T06:24:00Z</dcterms:created>
  <dcterms:modified xsi:type="dcterms:W3CDTF">2011-10-17T23:54:33Z</dcterms:modified>
</cp:coreProperties>
</file>